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57" r:id="rId1"/>
  </p:sldMasterIdLst>
  <p:notesMasterIdLst>
    <p:notesMasterId r:id="rId26"/>
  </p:notesMasterIdLst>
  <p:sldIdLst>
    <p:sldId id="256" r:id="rId2"/>
    <p:sldId id="260" r:id="rId3"/>
    <p:sldId id="257" r:id="rId4"/>
    <p:sldId id="263" r:id="rId5"/>
    <p:sldId id="266" r:id="rId6"/>
    <p:sldId id="267" r:id="rId7"/>
    <p:sldId id="268" r:id="rId8"/>
    <p:sldId id="289" r:id="rId9"/>
    <p:sldId id="290" r:id="rId10"/>
    <p:sldId id="271" r:id="rId11"/>
    <p:sldId id="272" r:id="rId12"/>
    <p:sldId id="273" r:id="rId13"/>
    <p:sldId id="275" r:id="rId14"/>
    <p:sldId id="288" r:id="rId15"/>
    <p:sldId id="264" r:id="rId16"/>
    <p:sldId id="276" r:id="rId17"/>
    <p:sldId id="277" r:id="rId18"/>
    <p:sldId id="278" r:id="rId19"/>
    <p:sldId id="279" r:id="rId20"/>
    <p:sldId id="280" r:id="rId21"/>
    <p:sldId id="282" r:id="rId22"/>
    <p:sldId id="283" r:id="rId23"/>
    <p:sldId id="284" r:id="rId24"/>
    <p:sldId id="285" r:id="rId25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27"/>
      <p:bold r:id="rId28"/>
      <p:italic r:id="rId29"/>
      <p:boldItalic r:id="rId30"/>
    </p:embeddedFont>
    <p:embeddedFont>
      <p:font typeface="Open Sans Light" panose="020B0306030504020204" pitchFamily="34" charset="0"/>
      <p:regular r:id="rId31"/>
      <p:bold r:id="rId32"/>
      <p:italic r:id="rId33"/>
      <p:boldItalic r:id="rId34"/>
    </p:embeddedFont>
    <p:embeddedFont>
      <p:font typeface="Open Sans Medium" panose="020B0604020202020204" charset="0"/>
      <p:regular r:id="rId35"/>
      <p:bold r:id="rId36"/>
      <p:italic r:id="rId37"/>
      <p:boldItalic r:id="rId38"/>
    </p:embeddedFont>
    <p:embeddedFont>
      <p:font typeface="Open Sans SemiBold" panose="020B0706030804020204" pitchFamily="34" charset="0"/>
      <p:regular r:id="rId39"/>
      <p:bold r:id="rId40"/>
      <p:italic r:id="rId41"/>
      <p:boldItalic r:id="rId42"/>
    </p:embeddedFont>
    <p:embeddedFont>
      <p:font typeface="Roboto" panose="02000000000000000000" pitchFamily="2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314" autoAdjust="0"/>
  </p:normalViewPr>
  <p:slideViewPr>
    <p:cSldViewPr snapToGrid="0">
      <p:cViewPr>
        <p:scale>
          <a:sx n="70" d="100"/>
          <a:sy n="70" d="100"/>
        </p:scale>
        <p:origin x="1416" y="365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egoude.nl/werkgroepen/gouda-tijdmachine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01583945b3_0_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01583945b3_0_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01583945b3_0_5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01583945b3_0_5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01583945b3_0_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01583945b3_0_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01583945b3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01583945b3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0555340c49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0555340c49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38947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0555340c49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0555340c49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01583945b3_0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01583945b3_0_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01583945b3_0_4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01583945b3_0_4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4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50" b="0" dirty="0">
              <a:solidFill>
                <a:srgbClr val="666666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01583945b3_0_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01583945b3_0_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01583945b3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01583945b3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0555340c4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0555340c4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01583945b3_0_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01583945b3_0_4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01583945b3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01583945b3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0896c2dabc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0896c2dabc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0896c2dabc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0896c2dabc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08889f25e5_3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08889f25e5_3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01583945b3_0_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01583945b3_0_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0555340c49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0555340c49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01583945b3_0_7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01583945b3_0_7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08889f25e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08889f25e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u="sng">
                <a:solidFill>
                  <a:schemeClr val="hlink"/>
                </a:solidFill>
                <a:hlinkClick r:id="rId3"/>
              </a:rPr>
              <a:t>https://www.diegoude.nl/werkgroepen/gouda-tijdmachine/</a:t>
            </a:r>
            <a:r>
              <a:rPr lang="nl"/>
              <a:t>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01583945b3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01583945b3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01583945b3_0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01583945b3_0_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2910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01583945b3_0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01583945b3_0_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3303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oogle Shape;14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" name="Google Shape;15;p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7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Google Shape;16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1004150" y="838210"/>
            <a:ext cx="7136700" cy="1935900"/>
          </a:xfrm>
          <a:prstGeom prst="rect">
            <a:avLst/>
          </a:prstGeom>
          <a:solidFill>
            <a:srgbClr val="00B0F0"/>
          </a:solidFill>
          <a:effectLst>
            <a:outerShdw blurRad="57150" dist="85725" dir="762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004150" y="2780600"/>
            <a:ext cx="7136700" cy="1543800"/>
          </a:xfrm>
          <a:prstGeom prst="rect">
            <a:avLst/>
          </a:prstGeom>
          <a:solidFill>
            <a:srgbClr val="D9D9D9"/>
          </a:solidFill>
          <a:effectLst>
            <a:outerShdw blurRad="57150" dist="85725" dir="762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 3">
  <p:cSld name="SECTION_HEADER_3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38100" dir="5220000" algn="bl" rotWithShape="0">
              <a:schemeClr val="accent4">
                <a:alpha val="7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0" y="4005475"/>
            <a:ext cx="9152100" cy="11379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303200" y="732300"/>
            <a:ext cx="2944200" cy="31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cxnSp>
        <p:nvCxnSpPr>
          <p:cNvPr id="30" name="Google Shape;30;p4"/>
          <p:cNvCxnSpPr/>
          <p:nvPr/>
        </p:nvCxnSpPr>
        <p:spPr>
          <a:xfrm rot="10800000" flipH="1">
            <a:off x="-4050" y="4001775"/>
            <a:ext cx="9152100" cy="8100"/>
          </a:xfrm>
          <a:prstGeom prst="straightConnector1">
            <a:avLst/>
          </a:prstGeom>
          <a:noFill/>
          <a:ln w="1143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1" name="Google Shape;31;p4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775" y="832450"/>
            <a:ext cx="5270050" cy="3421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/>
            </a:lvl1pPr>
            <a:lvl2pPr marL="914400" lvl="1" indent="-3175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/>
            </a:lvl2pPr>
            <a:lvl3pPr marL="1371600" lvl="2" indent="-3175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/>
            </a:lvl3pPr>
            <a:lvl4pPr marL="1828800" lvl="3" indent="-3175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8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2000" y="-1519350"/>
            <a:ext cx="10508001" cy="899955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  <p:sp>
        <p:nvSpPr>
          <p:cNvPr id="50" name="Google Shape;50;p8"/>
          <p:cNvSpPr/>
          <p:nvPr/>
        </p:nvSpPr>
        <p:spPr>
          <a:xfrm>
            <a:off x="0" y="0"/>
            <a:ext cx="9144000" cy="829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38100" dir="5220000" algn="bl" rotWithShape="0">
              <a:schemeClr val="accent4">
                <a:alpha val="7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endParaRPr/>
          </a:p>
        </p:txBody>
      </p:sp>
      <p:pic>
        <p:nvPicPr>
          <p:cNvPr id="52" name="Google Shape;52;p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175" y="175650"/>
            <a:ext cx="488100" cy="48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490250" y="1396325"/>
            <a:ext cx="8135100" cy="30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  <a:defRPr sz="5400" b="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  <a:defRPr sz="5400" b="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  <a:defRPr sz="5400" b="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  <a:defRPr sz="5400" b="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  <a:defRPr sz="5400" b="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  <a:defRPr sz="5400" b="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  <a:defRPr sz="5400" b="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  <a:defRPr sz="5400" b="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  <a:defRPr sz="5400" b="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  <p:sp>
        <p:nvSpPr>
          <p:cNvPr id="58" name="Google Shape;58;p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38100" dir="5220000" algn="bl" rotWithShape="0">
              <a:schemeClr val="accent4">
                <a:alpha val="7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0"/>
            <a:ext cx="9144000" cy="829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38100" dir="5220000" algn="bl" rotWithShape="0">
              <a:schemeClr val="accent4">
                <a:alpha val="7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Open Sans"/>
              <a:buChar char="●"/>
              <a:defRPr sz="18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○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■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●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○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■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●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○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■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  <p:pic>
        <p:nvPicPr>
          <p:cNvPr id="10" name="Google Shape;10;p1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175" y="175650"/>
            <a:ext cx="488100" cy="488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Google Shape;11;p1"/>
          <p:cNvCxnSpPr/>
          <p:nvPr/>
        </p:nvCxnSpPr>
        <p:spPr>
          <a:xfrm rot="10800000" flipH="1">
            <a:off x="-7950" y="4931050"/>
            <a:ext cx="9159900" cy="159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12;p1"/>
          <p:cNvSpPr/>
          <p:nvPr/>
        </p:nvSpPr>
        <p:spPr>
          <a:xfrm>
            <a:off x="-7950" y="4946950"/>
            <a:ext cx="9159900" cy="2124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700">
                <a:solidFill>
                  <a:schemeClr val="dk2"/>
                </a:solidFill>
                <a:highlight>
                  <a:srgbClr val="543B3B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endParaRPr sz="700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4" r:id="rId4"/>
    <p:sldLayoutId id="2147483655" r:id="rId5"/>
    <p:sldLayoutId id="2147483656" r:id="rId6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 txBox="1">
            <a:spLocks noGrp="1"/>
          </p:cNvSpPr>
          <p:nvPr>
            <p:ph type="ctrTitle"/>
          </p:nvPr>
        </p:nvSpPr>
        <p:spPr>
          <a:xfrm>
            <a:off x="1004150" y="838210"/>
            <a:ext cx="7136700" cy="19359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55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Gouda Tijdmachine</a:t>
            </a:r>
            <a:endParaRPr sz="5500" b="1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" name="Google Shape;64;p11"/>
          <p:cNvSpPr txBox="1">
            <a:spLocks noGrp="1"/>
          </p:cNvSpPr>
          <p:nvPr>
            <p:ph type="subTitle" idx="1"/>
          </p:nvPr>
        </p:nvSpPr>
        <p:spPr>
          <a:xfrm>
            <a:off x="1004150" y="2780600"/>
            <a:ext cx="7136700" cy="15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4000" u="sng" dirty="0">
                <a:solidFill>
                  <a:schemeClr val="dk1"/>
                </a:solidFill>
              </a:rPr>
              <a:t>www.goudatijdmachine.nl</a:t>
            </a:r>
            <a:endParaRPr sz="3200" dirty="0"/>
          </a:p>
        </p:txBody>
      </p:sp>
      <p:pic>
        <p:nvPicPr>
          <p:cNvPr id="2050" name="Picture 2" descr="Gouda Tijdmachine">
            <a:extLst>
              <a:ext uri="{FF2B5EF4-FFF2-40B4-BE49-F238E27FC236}">
                <a16:creationId xmlns:a16="http://schemas.microsoft.com/office/drawing/2014/main" id="{5DC602C9-39F1-83F1-A715-6B24BBB36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518" y="243578"/>
            <a:ext cx="1189264" cy="11892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10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6"/>
          <p:cNvSpPr txBox="1">
            <a:spLocks noGrp="1"/>
          </p:cNvSpPr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Huisonderzoek "Kleijweg 7"</a:t>
            </a:r>
            <a:endParaRPr/>
          </a:p>
        </p:txBody>
      </p:sp>
      <p:pic>
        <p:nvPicPr>
          <p:cNvPr id="171" name="Google Shape;171;p2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50" y="1104400"/>
            <a:ext cx="2643552" cy="35247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72" name="Google Shape;172;p26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7525" y="1069075"/>
            <a:ext cx="5134018" cy="35600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3" name="Google Shape;173;p26"/>
          <p:cNvSpPr/>
          <p:nvPr/>
        </p:nvSpPr>
        <p:spPr>
          <a:xfrm>
            <a:off x="1123950" y="1362075"/>
            <a:ext cx="1438200" cy="3105300"/>
          </a:xfrm>
          <a:prstGeom prst="rect">
            <a:avLst/>
          </a:prstGeom>
          <a:solidFill>
            <a:srgbClr val="F8F8F8">
              <a:alpha val="25098"/>
            </a:srgb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6"/>
          <p:cNvSpPr/>
          <p:nvPr/>
        </p:nvSpPr>
        <p:spPr>
          <a:xfrm>
            <a:off x="6029325" y="2095500"/>
            <a:ext cx="628800" cy="3810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C0B3B14-E34B-5B4A-CDEE-E0F7FE16C9D5}"/>
              </a:ext>
            </a:extLst>
          </p:cNvPr>
          <p:cNvSpPr txBox="1"/>
          <p:nvPr/>
        </p:nvSpPr>
        <p:spPr>
          <a:xfrm>
            <a:off x="646314" y="110686"/>
            <a:ext cx="1714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Gouda </a:t>
            </a:r>
            <a:br>
              <a:rPr lang="nl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nl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Tijdmachine</a:t>
            </a:r>
            <a:endParaRPr lang="nl-NL" sz="1800" dirty="0"/>
          </a:p>
        </p:txBody>
      </p:sp>
    </p:spTree>
  </p:cSld>
  <p:clrMapOvr>
    <a:masterClrMapping/>
  </p:clrMapOvr>
  <p:transition spd="slow" advClick="0" advTm="10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18086"/>
            <a:ext cx="9144000" cy="49917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0" name="Google Shape;180;p27"/>
          <p:cNvSpPr/>
          <p:nvPr/>
        </p:nvSpPr>
        <p:spPr>
          <a:xfrm rot="10800000">
            <a:off x="427650" y="3854000"/>
            <a:ext cx="628800" cy="3810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7"/>
          <p:cNvSpPr txBox="1">
            <a:spLocks noGrp="1"/>
          </p:cNvSpPr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Huisonderzoek "Kleijweg 7"</a:t>
            </a:r>
            <a:endParaRPr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12CE393-B067-8F50-7D2E-518ED39A08E4}"/>
              </a:ext>
            </a:extLst>
          </p:cNvPr>
          <p:cNvSpPr txBox="1"/>
          <p:nvPr/>
        </p:nvSpPr>
        <p:spPr>
          <a:xfrm>
            <a:off x="646314" y="110686"/>
            <a:ext cx="1714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Gouda </a:t>
            </a:r>
            <a:br>
              <a:rPr lang="nl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nl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Tijdmachine</a:t>
            </a:r>
            <a:endParaRPr lang="nl-NL" sz="1800" dirty="0"/>
          </a:p>
        </p:txBody>
      </p:sp>
    </p:spTree>
  </p:cSld>
  <p:clrMapOvr>
    <a:masterClrMapping/>
  </p:clrMapOvr>
  <p:transition spd="slow" advClick="0" advTm="10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 txBox="1">
            <a:spLocks noGrp="1"/>
          </p:cNvSpPr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Huisonderzoek "Kleijweg 7"</a:t>
            </a:r>
            <a:endParaRPr/>
          </a:p>
        </p:txBody>
      </p:sp>
      <p:pic>
        <p:nvPicPr>
          <p:cNvPr id="192" name="Google Shape;192;p2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0176"/>
            <a:ext cx="5831682" cy="43737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3" name="Google Shape;193;p28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338" y="800176"/>
            <a:ext cx="5918662" cy="292464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4" name="Google Shape;194;p28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3817" y="3507972"/>
            <a:ext cx="3440184" cy="163904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542938B-32CF-020D-E560-9580C07487B1}"/>
              </a:ext>
            </a:extLst>
          </p:cNvPr>
          <p:cNvSpPr txBox="1"/>
          <p:nvPr/>
        </p:nvSpPr>
        <p:spPr>
          <a:xfrm>
            <a:off x="646314" y="110686"/>
            <a:ext cx="1714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Gouda </a:t>
            </a:r>
            <a:br>
              <a:rPr lang="nl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nl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Tijdmachine</a:t>
            </a:r>
            <a:endParaRPr lang="nl-NL" sz="1800" dirty="0"/>
          </a:p>
        </p:txBody>
      </p:sp>
    </p:spTree>
  </p:cSld>
  <p:clrMapOvr>
    <a:masterClrMapping/>
  </p:clrMapOvr>
  <p:transition spd="slow" advClick="0" advTm="10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0"/>
          <p:cNvSpPr txBox="1">
            <a:spLocks noGrp="1"/>
          </p:cNvSpPr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Huisonderzoek "Kleijweg 7"</a:t>
            </a:r>
            <a:endParaRPr/>
          </a:p>
        </p:txBody>
      </p:sp>
      <p:pic>
        <p:nvPicPr>
          <p:cNvPr id="209" name="Google Shape;20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18086"/>
            <a:ext cx="9407761" cy="432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400" y="2049600"/>
            <a:ext cx="8571351" cy="1531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FEFEFE">
                <a:alpha val="50000"/>
              </a:srgbClr>
            </a:outerShdw>
          </a:effectLst>
        </p:spPr>
      </p:pic>
      <p:cxnSp>
        <p:nvCxnSpPr>
          <p:cNvPr id="211" name="Google Shape;211;p30"/>
          <p:cNvCxnSpPr/>
          <p:nvPr/>
        </p:nvCxnSpPr>
        <p:spPr>
          <a:xfrm>
            <a:off x="1590675" y="2800350"/>
            <a:ext cx="590700" cy="96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2" name="Google Shape;212;p30"/>
          <p:cNvCxnSpPr/>
          <p:nvPr/>
        </p:nvCxnSpPr>
        <p:spPr>
          <a:xfrm>
            <a:off x="3438525" y="2800350"/>
            <a:ext cx="590700" cy="96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3" name="Google Shape;213;p30"/>
          <p:cNvCxnSpPr/>
          <p:nvPr/>
        </p:nvCxnSpPr>
        <p:spPr>
          <a:xfrm>
            <a:off x="5248275" y="2800350"/>
            <a:ext cx="590700" cy="96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4" name="Google Shape;214;p30"/>
          <p:cNvCxnSpPr/>
          <p:nvPr/>
        </p:nvCxnSpPr>
        <p:spPr>
          <a:xfrm>
            <a:off x="6867525" y="2800350"/>
            <a:ext cx="590700" cy="96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5" name="Google Shape;215;p30"/>
          <p:cNvCxnSpPr/>
          <p:nvPr/>
        </p:nvCxnSpPr>
        <p:spPr>
          <a:xfrm>
            <a:off x="6867525" y="2800350"/>
            <a:ext cx="600000" cy="4953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6" name="Google Shape;216;p30"/>
          <p:cNvCxnSpPr/>
          <p:nvPr/>
        </p:nvCxnSpPr>
        <p:spPr>
          <a:xfrm rot="10800000" flipH="1">
            <a:off x="6886575" y="2276550"/>
            <a:ext cx="561900" cy="5238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7" name="Google Shape;217;p30"/>
          <p:cNvCxnSpPr/>
          <p:nvPr/>
        </p:nvCxnSpPr>
        <p:spPr>
          <a:xfrm>
            <a:off x="6896100" y="3286125"/>
            <a:ext cx="35250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F2DCE5F1-D999-5512-C2DB-2D81EC4D346F}"/>
              </a:ext>
            </a:extLst>
          </p:cNvPr>
          <p:cNvSpPr txBox="1"/>
          <p:nvPr/>
        </p:nvSpPr>
        <p:spPr>
          <a:xfrm>
            <a:off x="646314" y="110686"/>
            <a:ext cx="1714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Gouda </a:t>
            </a:r>
            <a:br>
              <a:rPr lang="nl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nl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Tijdmachine</a:t>
            </a:r>
            <a:endParaRPr lang="nl-NL" sz="1800" dirty="0"/>
          </a:p>
        </p:txBody>
      </p:sp>
    </p:spTree>
  </p:cSld>
  <p:clrMapOvr>
    <a:masterClrMapping/>
  </p:clrMapOvr>
  <p:transition spd="slow" advClick="0" advTm="10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Apparaat Matthijs</a:t>
            </a:r>
            <a:endParaRPr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61B0CAD-5B46-8EC2-5933-DA9CD3B07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9399"/>
            <a:ext cx="9144000" cy="732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9062D13-0D87-7DC1-3FDB-60D9D70D6352}"/>
              </a:ext>
            </a:extLst>
          </p:cNvPr>
          <p:cNvSpPr txBox="1"/>
          <p:nvPr/>
        </p:nvSpPr>
        <p:spPr>
          <a:xfrm>
            <a:off x="646314" y="110686"/>
            <a:ext cx="1714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Gouda </a:t>
            </a:r>
            <a:br>
              <a:rPr lang="nl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nl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Tijdmachine</a:t>
            </a: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1878458101"/>
      </p:ext>
    </p:extLst>
  </p:cSld>
  <p:clrMapOvr>
    <a:masterClrMapping/>
  </p:clrMapOvr>
  <p:transition spd="slow" advClick="0" advTm="10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/>
          <p:nvPr/>
        </p:nvSpPr>
        <p:spPr>
          <a:xfrm>
            <a:off x="-16475" y="4526275"/>
            <a:ext cx="9177000" cy="7074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6" name="Google Shape;116;p1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-2233560" y="3074258"/>
            <a:ext cx="13644120" cy="9177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Hofstedegeld</a:t>
            </a:r>
            <a:endParaRPr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B95D9BB7-A959-140B-EEB9-36757C2F8E02}"/>
              </a:ext>
            </a:extLst>
          </p:cNvPr>
          <p:cNvSpPr txBox="1"/>
          <p:nvPr/>
        </p:nvSpPr>
        <p:spPr>
          <a:xfrm>
            <a:off x="646314" y="110686"/>
            <a:ext cx="1714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Gouda </a:t>
            </a:r>
            <a:br>
              <a:rPr lang="nl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nl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Tijdmachine</a:t>
            </a:r>
            <a:endParaRPr lang="nl-NL" sz="1800" dirty="0"/>
          </a:p>
        </p:txBody>
      </p:sp>
    </p:spTree>
  </p:cSld>
  <p:clrMapOvr>
    <a:masterClrMapping/>
  </p:clrMapOvr>
  <p:transition spd="slow" advClick="0" advTm="10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1"/>
          <p:cNvSpPr txBox="1">
            <a:spLocks noGrp="1"/>
          </p:cNvSpPr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Gouwedepot: 9,5 km archief</a:t>
            </a:r>
            <a:endParaRPr dirty="0"/>
          </a:p>
        </p:txBody>
      </p:sp>
      <p:pic>
        <p:nvPicPr>
          <p:cNvPr id="223" name="Google Shape;22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92175"/>
            <a:ext cx="9144002" cy="60960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4" name="Google Shape;224;p31"/>
          <p:cNvCxnSpPr>
            <a:stCxn id="223" idx="0"/>
          </p:cNvCxnSpPr>
          <p:nvPr/>
        </p:nvCxnSpPr>
        <p:spPr>
          <a:xfrm>
            <a:off x="4572001" y="892175"/>
            <a:ext cx="18900" cy="5337300"/>
          </a:xfrm>
          <a:prstGeom prst="straightConnector1">
            <a:avLst/>
          </a:prstGeom>
          <a:noFill/>
          <a:ln w="1143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BBF07867-9C4C-FF74-6C66-786C0F5CCD73}"/>
              </a:ext>
            </a:extLst>
          </p:cNvPr>
          <p:cNvSpPr txBox="1"/>
          <p:nvPr/>
        </p:nvSpPr>
        <p:spPr>
          <a:xfrm>
            <a:off x="646314" y="110686"/>
            <a:ext cx="1714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Gouda </a:t>
            </a:r>
            <a:br>
              <a:rPr lang="nl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nl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Tijdmachine</a:t>
            </a:r>
            <a:endParaRPr lang="nl-NL" sz="1800" dirty="0"/>
          </a:p>
        </p:txBody>
      </p:sp>
    </p:spTree>
  </p:cSld>
  <p:clrMapOvr>
    <a:masterClrMapping/>
  </p:clrMapOvr>
  <p:transition spd="slow" advClick="0" advTm="10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2"/>
          <p:cNvSpPr txBox="1">
            <a:spLocks noGrp="1"/>
          </p:cNvSpPr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2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31" name="Google Shape;231;p3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2CE923A-3FFD-77C8-3D9D-02872766438C}"/>
              </a:ext>
            </a:extLst>
          </p:cNvPr>
          <p:cNvSpPr txBox="1"/>
          <p:nvPr/>
        </p:nvSpPr>
        <p:spPr>
          <a:xfrm>
            <a:off x="30895" y="199505"/>
            <a:ext cx="8930650" cy="369332"/>
          </a:xfrm>
          <a:prstGeom prst="rect">
            <a:avLst/>
          </a:prstGeom>
          <a:solidFill>
            <a:schemeClr val="tx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nl-NL" sz="1800" b="0" dirty="0" err="1">
                <a:solidFill>
                  <a:schemeClr val="bg2"/>
                </a:solidFill>
              </a:rPr>
              <a:t>Quoyer</a:t>
            </a:r>
            <a:r>
              <a:rPr lang="nl-NL" sz="1800" b="0" dirty="0">
                <a:solidFill>
                  <a:schemeClr val="bg2"/>
                </a:solidFill>
              </a:rPr>
              <a:t> van de lengte ende breedte van de straten voor de </a:t>
            </a:r>
            <a:r>
              <a:rPr lang="nl-NL" sz="1800" b="0" dirty="0" err="1">
                <a:solidFill>
                  <a:schemeClr val="bg2"/>
                </a:solidFill>
              </a:rPr>
              <a:t>huysen</a:t>
            </a:r>
            <a:r>
              <a:rPr lang="nl-NL" sz="1800" b="0" dirty="0">
                <a:solidFill>
                  <a:schemeClr val="bg2"/>
                </a:solidFill>
              </a:rPr>
              <a:t>, 1617 (0001.3670)</a:t>
            </a:r>
            <a:endParaRPr lang="nl-NL" sz="1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 advClick="0" advTm="10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3"/>
          <p:cNvSpPr txBox="1">
            <a:spLocks noGrp="1"/>
          </p:cNvSpPr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3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38" name="Google Shape;238;p3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D25037D-FD90-C444-5838-99B7CA235340}"/>
              </a:ext>
            </a:extLst>
          </p:cNvPr>
          <p:cNvSpPr txBox="1"/>
          <p:nvPr/>
        </p:nvSpPr>
        <p:spPr>
          <a:xfrm>
            <a:off x="33251" y="191192"/>
            <a:ext cx="7083991" cy="369332"/>
          </a:xfrm>
          <a:prstGeom prst="rect">
            <a:avLst/>
          </a:prstGeom>
          <a:solidFill>
            <a:schemeClr val="tx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nl-NL" sz="1800" dirty="0" err="1">
                <a:solidFill>
                  <a:schemeClr val="bg2"/>
                </a:solidFill>
              </a:rPr>
              <a:t>Verhuyr</a:t>
            </a:r>
            <a:r>
              <a:rPr lang="nl-NL" sz="1800" dirty="0">
                <a:solidFill>
                  <a:schemeClr val="bg2"/>
                </a:solidFill>
              </a:rPr>
              <a:t> en </a:t>
            </a:r>
            <a:r>
              <a:rPr lang="nl-NL" sz="1800" dirty="0" err="1">
                <a:solidFill>
                  <a:schemeClr val="bg2"/>
                </a:solidFill>
              </a:rPr>
              <a:t>vercoopboeken</a:t>
            </a:r>
            <a:r>
              <a:rPr lang="nl-NL" sz="1800" dirty="0">
                <a:solidFill>
                  <a:schemeClr val="bg2"/>
                </a:solidFill>
              </a:rPr>
              <a:t> der </a:t>
            </a:r>
            <a:r>
              <a:rPr lang="nl-NL" sz="1800" dirty="0" err="1">
                <a:solidFill>
                  <a:schemeClr val="bg2"/>
                </a:solidFill>
              </a:rPr>
              <a:t>stadt</a:t>
            </a:r>
            <a:r>
              <a:rPr lang="nl-NL" sz="1800" dirty="0">
                <a:solidFill>
                  <a:schemeClr val="bg2"/>
                </a:solidFill>
              </a:rPr>
              <a:t> Gouda, 1571-1606 (0001.544)</a:t>
            </a:r>
          </a:p>
        </p:txBody>
      </p:sp>
    </p:spTree>
  </p:cSld>
  <p:clrMapOvr>
    <a:masterClrMapping/>
  </p:clrMapOvr>
  <p:transition spd="slow" advClick="0" advTm="10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4"/>
          <p:cNvSpPr txBox="1">
            <a:spLocks noGrp="1"/>
          </p:cNvSpPr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3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45" name="Google Shape;245;p3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07BBC49-2EC5-FE64-ABF9-B2EC78652992}"/>
              </a:ext>
            </a:extLst>
          </p:cNvPr>
          <p:cNvSpPr txBox="1"/>
          <p:nvPr/>
        </p:nvSpPr>
        <p:spPr>
          <a:xfrm>
            <a:off x="74814" y="171497"/>
            <a:ext cx="7802136" cy="369332"/>
          </a:xfrm>
          <a:prstGeom prst="rect">
            <a:avLst/>
          </a:prstGeom>
          <a:solidFill>
            <a:schemeClr val="tx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dirty="0">
                <a:solidFill>
                  <a:schemeClr val="bg2"/>
                </a:solidFill>
              </a:rPr>
              <a:t>Oorspronkelijke Aanwijzende Tafel (OAT) Gouda, sectie C, blad 023, 1832</a:t>
            </a:r>
          </a:p>
        </p:txBody>
      </p:sp>
    </p:spTree>
  </p:cSld>
  <p:clrMapOvr>
    <a:masterClrMapping/>
  </p:clrMapOvr>
  <p:transition spd="slow" advClick="0" advTm="10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8" name="Google Shape;88;p15" descr="Gouda Turfmarkt 1902 Vivat No. 4640 HC24530 - House of Card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637515"/>
            <a:ext cx="9144001" cy="578789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9" name="Google Shape;89;p15"/>
          <p:cNvSpPr txBox="1"/>
          <p:nvPr/>
        </p:nvSpPr>
        <p:spPr>
          <a:xfrm>
            <a:off x="0" y="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https://www.goudatijdmachine.nl/presentatie-20230216/</a:t>
            </a:r>
            <a:endParaRPr/>
          </a:p>
        </p:txBody>
      </p:sp>
    </p:spTree>
  </p:cSld>
  <p:clrMapOvr>
    <a:masterClrMapping/>
  </p:clrMapOvr>
  <p:transition spd="slow" advClick="0" advTm="10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" y="0"/>
            <a:ext cx="914401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5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5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5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5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5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5"/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5"/>
          <p:cNvPicPr preferRelativeResize="0"/>
          <p:nvPr/>
        </p:nvPicPr>
        <p:blipFill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8974A40-ABE2-9872-EF5A-AADC65F149AD}"/>
              </a:ext>
            </a:extLst>
          </p:cNvPr>
          <p:cNvSpPr txBox="1"/>
          <p:nvPr/>
        </p:nvSpPr>
        <p:spPr>
          <a:xfrm>
            <a:off x="74814" y="171497"/>
            <a:ext cx="8308685" cy="338554"/>
          </a:xfrm>
          <a:prstGeom prst="rect">
            <a:avLst/>
          </a:prstGeom>
          <a:solidFill>
            <a:schemeClr val="tx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 dirty="0">
                <a:solidFill>
                  <a:schemeClr val="bg2"/>
                </a:solidFill>
              </a:rPr>
              <a:t>Platte grond der stad Gouda met al des </a:t>
            </a:r>
            <a:r>
              <a:rPr lang="nl-NL" sz="1600" dirty="0" err="1">
                <a:solidFill>
                  <a:schemeClr val="bg2"/>
                </a:solidFill>
              </a:rPr>
              <a:t>zelvs</a:t>
            </a:r>
            <a:r>
              <a:rPr lang="nl-NL" sz="1600" dirty="0">
                <a:solidFill>
                  <a:schemeClr val="bg2"/>
                </a:solidFill>
              </a:rPr>
              <a:t> gebouwen </a:t>
            </a:r>
            <a:r>
              <a:rPr lang="nl-NL" sz="1600" dirty="0" err="1">
                <a:solidFill>
                  <a:schemeClr val="bg2"/>
                </a:solidFill>
              </a:rPr>
              <a:t>gragten</a:t>
            </a:r>
            <a:r>
              <a:rPr lang="nl-NL" sz="1600" dirty="0">
                <a:solidFill>
                  <a:schemeClr val="bg2"/>
                </a:solidFill>
              </a:rPr>
              <a:t> en </a:t>
            </a:r>
            <a:r>
              <a:rPr lang="nl-NL" sz="1600" dirty="0" err="1">
                <a:solidFill>
                  <a:schemeClr val="bg2"/>
                </a:solidFill>
              </a:rPr>
              <a:t>straaten</a:t>
            </a:r>
            <a:r>
              <a:rPr lang="nl-NL" sz="1600" dirty="0">
                <a:solidFill>
                  <a:schemeClr val="bg2"/>
                </a:solidFill>
              </a:rPr>
              <a:t> (1650-1749)</a:t>
            </a: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90"/>
          <a:stretch/>
        </p:blipFill>
        <p:spPr>
          <a:xfrm>
            <a:off x="-4380809" y="27858"/>
            <a:ext cx="14689580" cy="5154848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7"/>
          <p:cNvSpPr txBox="1"/>
          <p:nvPr/>
        </p:nvSpPr>
        <p:spPr>
          <a:xfrm>
            <a:off x="0" y="27858"/>
            <a:ext cx="9144000" cy="4616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 dirty="0">
                <a:solidFill>
                  <a:schemeClr val="bg2"/>
                </a:solidFill>
                <a:latin typeface="Open Sans"/>
                <a:ea typeface="Open Sans"/>
                <a:cs typeface="Open Sans"/>
                <a:sym typeface="Open Sans"/>
              </a:rPr>
              <a:t>Gezicht op Gouda vanaf de overzijde van de Hollandse IJssel, Aert van Waes (1644)</a:t>
            </a:r>
            <a:endParaRPr sz="1800" dirty="0">
              <a:solidFill>
                <a:schemeClr val="bg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 spd="slow" advClick="0" advTm="10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8"/>
          <p:cNvSpPr txBox="1">
            <a:spLocks noGrp="1"/>
          </p:cNvSpPr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Onderzoek en producten</a:t>
            </a:r>
            <a:endParaRPr/>
          </a:p>
        </p:txBody>
      </p:sp>
      <p:pic>
        <p:nvPicPr>
          <p:cNvPr id="277" name="Google Shape;277;p3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21176" y="0"/>
            <a:ext cx="13845642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8"/>
          <p:cNvSpPr txBox="1"/>
          <p:nvPr/>
        </p:nvSpPr>
        <p:spPr>
          <a:xfrm>
            <a:off x="-1" y="0"/>
            <a:ext cx="9144000" cy="4616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 dirty="0">
                <a:solidFill>
                  <a:schemeClr val="bg2"/>
                </a:solidFill>
              </a:rPr>
              <a:t>Plattegrond van Gouda, door Claes Jansz. Visscher (II) tussen 1612 en 1648</a:t>
            </a:r>
            <a:endParaRPr sz="1800" dirty="0">
              <a:solidFill>
                <a:schemeClr val="bg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 spd="slow" advClick="0" advTm="10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9"/>
          <p:cNvSpPr txBox="1">
            <a:spLocks noGrp="1"/>
          </p:cNvSpPr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Onderzoek en producten</a:t>
            </a:r>
            <a:endParaRPr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FD1A5BB-DC6F-FFCF-3971-187D116B2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19447"/>
            <a:ext cx="9144000" cy="5945562"/>
          </a:xfrm>
          <a:prstGeom prst="rect">
            <a:avLst/>
          </a:prstGeom>
        </p:spPr>
      </p:pic>
      <p:sp>
        <p:nvSpPr>
          <p:cNvPr id="4" name="Google Shape;278;p38">
            <a:extLst>
              <a:ext uri="{FF2B5EF4-FFF2-40B4-BE49-F238E27FC236}">
                <a16:creationId xmlns:a16="http://schemas.microsoft.com/office/drawing/2014/main" id="{AA1BB09B-55C7-B82C-4879-4B57895EA329}"/>
              </a:ext>
            </a:extLst>
          </p:cNvPr>
          <p:cNvSpPr txBox="1"/>
          <p:nvPr/>
        </p:nvSpPr>
        <p:spPr>
          <a:xfrm>
            <a:off x="0" y="1609"/>
            <a:ext cx="9144000" cy="4616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 dirty="0">
                <a:solidFill>
                  <a:schemeClr val="bg2"/>
                </a:solidFill>
              </a:rPr>
              <a:t>“Mash-up” van stadsgezicht en plattegrond, gebouwen gekoppeld aan locaties</a:t>
            </a:r>
            <a:endParaRPr sz="1800" dirty="0">
              <a:solidFill>
                <a:schemeClr val="bg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 spd="slow" advClick="0" advTm="10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4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0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0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0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0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303200" y="732300"/>
            <a:ext cx="2944200" cy="31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l"/>
              <a:t>Introductie </a:t>
            </a:r>
            <a:endParaRPr/>
          </a:p>
        </p:txBody>
      </p:sp>
      <p:pic>
        <p:nvPicPr>
          <p:cNvPr id="70" name="Google Shape;70;p1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F3A598AB-C593-772F-E1B0-93DBA3DDCF2B}"/>
              </a:ext>
            </a:extLst>
          </p:cNvPr>
          <p:cNvSpPr txBox="1"/>
          <p:nvPr/>
        </p:nvSpPr>
        <p:spPr>
          <a:xfrm>
            <a:off x="74343" y="104540"/>
            <a:ext cx="8379701" cy="646331"/>
          </a:xfrm>
          <a:prstGeom prst="rect">
            <a:avLst/>
          </a:prstGeom>
          <a:solidFill>
            <a:schemeClr val="tx1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l-NL" sz="1800" dirty="0">
                <a:solidFill>
                  <a:schemeClr val="bg2"/>
                </a:solidFill>
                <a:latin typeface="Roboto"/>
                <a:ea typeface="Roboto"/>
                <a:cs typeface="Roboto"/>
                <a:sym typeface="Roboto"/>
              </a:rPr>
              <a:t>Groepsfoto van klas 5 van de openbare lagere school no 2 aan de Nieuwehaven. rechts hoofd der school G.D. Heij, links onderwijzer J. </a:t>
            </a:r>
            <a:r>
              <a:rPr lang="nl-NL" sz="1800" dirty="0" err="1">
                <a:solidFill>
                  <a:schemeClr val="bg2"/>
                </a:solidFill>
                <a:latin typeface="Roboto"/>
                <a:ea typeface="Roboto"/>
                <a:cs typeface="Roboto"/>
                <a:sym typeface="Roboto"/>
              </a:rPr>
              <a:t>Scheygrond</a:t>
            </a:r>
            <a:r>
              <a:rPr lang="nl-NL" sz="1800" dirty="0">
                <a:solidFill>
                  <a:schemeClr val="bg2"/>
                </a:solidFill>
                <a:latin typeface="Roboto"/>
                <a:ea typeface="Roboto"/>
                <a:cs typeface="Roboto"/>
                <a:sym typeface="Roboto"/>
              </a:rPr>
              <a:t>. (1890-1900)</a:t>
            </a:r>
            <a:endParaRPr lang="nl-NL" sz="1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 advClick="0" advTm="10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Maquette 1562</a:t>
            </a:r>
            <a:endParaRPr/>
          </a:p>
        </p:txBody>
      </p:sp>
      <p:pic>
        <p:nvPicPr>
          <p:cNvPr id="108" name="Google Shape;108;p18" descr="Gouda anno 15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6B5EB10-83E9-4B35-474A-ED38AAFEDEF5}"/>
              </a:ext>
            </a:extLst>
          </p:cNvPr>
          <p:cNvSpPr txBox="1"/>
          <p:nvPr/>
        </p:nvSpPr>
        <p:spPr>
          <a:xfrm>
            <a:off x="74344" y="104540"/>
            <a:ext cx="4389592" cy="369332"/>
          </a:xfrm>
          <a:prstGeom prst="rect">
            <a:avLst/>
          </a:prstGeom>
          <a:solidFill>
            <a:schemeClr val="tx1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 fontAlgn="base"/>
            <a:r>
              <a:rPr lang="nl-NL" sz="1800" dirty="0">
                <a:solidFill>
                  <a:schemeClr val="bg2"/>
                </a:solidFill>
                <a:latin typeface="Roboto"/>
                <a:ea typeface="Roboto"/>
              </a:rPr>
              <a:t>Stadsmaquette (1562) in Museum Gouda</a:t>
            </a:r>
          </a:p>
        </p:txBody>
      </p:sp>
    </p:spTree>
  </p:cSld>
  <p:clrMapOvr>
    <a:masterClrMapping/>
  </p:clrMapOvr>
  <p:transition spd="slow" advClick="0" advTm="10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>
            <a:spLocks noGrp="1"/>
          </p:cNvSpPr>
          <p:nvPr>
            <p:ph type="title"/>
          </p:nvPr>
        </p:nvSpPr>
        <p:spPr>
          <a:xfrm>
            <a:off x="308600" y="66000"/>
            <a:ext cx="85812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Gestart door enthousiastelingen …</a:t>
            </a:r>
            <a:endParaRPr dirty="0"/>
          </a:p>
        </p:txBody>
      </p:sp>
      <p:pic>
        <p:nvPicPr>
          <p:cNvPr id="130" name="Google Shape;130;p2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805" y="773400"/>
            <a:ext cx="6471444" cy="4370100"/>
          </a:xfrm>
          <a:prstGeom prst="rect">
            <a:avLst/>
          </a:prstGeom>
          <a:noFill/>
          <a:ln>
            <a:noFill/>
          </a:ln>
          <a:effectLst>
            <a:outerShdw blurRad="200025" dist="571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F3CE78D8-15C2-B1CB-67D5-7283CA0F0D20}"/>
              </a:ext>
            </a:extLst>
          </p:cNvPr>
          <p:cNvSpPr txBox="1"/>
          <p:nvPr/>
        </p:nvSpPr>
        <p:spPr>
          <a:xfrm>
            <a:off x="646314" y="110686"/>
            <a:ext cx="1714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Gouda </a:t>
            </a:r>
            <a:br>
              <a:rPr lang="nl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nl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Tijdmachine</a:t>
            </a:r>
            <a:endParaRPr lang="nl-NL" sz="1800" dirty="0"/>
          </a:p>
        </p:txBody>
      </p:sp>
    </p:spTree>
  </p:cSld>
  <p:clrMapOvr>
    <a:masterClrMapping/>
  </p:clrMapOvr>
  <p:transition spd="slow" advClick="0" advTm="10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 txBox="1">
            <a:spLocks noGrp="1"/>
          </p:cNvSpPr>
          <p:nvPr>
            <p:ph type="title"/>
          </p:nvPr>
        </p:nvSpPr>
        <p:spPr>
          <a:xfrm>
            <a:off x="556250" y="66000"/>
            <a:ext cx="83334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N</a:t>
            </a:r>
            <a:r>
              <a:rPr lang="nl" dirty="0"/>
              <a:t>u een samenwerkingsverband</a:t>
            </a:r>
            <a:endParaRPr dirty="0"/>
          </a:p>
        </p:txBody>
      </p:sp>
      <p:pic>
        <p:nvPicPr>
          <p:cNvPr id="136" name="Google Shape;136;p2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989901"/>
            <a:ext cx="1543068" cy="1543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6534" y="989900"/>
            <a:ext cx="1543066" cy="1543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4400" y="2464900"/>
            <a:ext cx="7315200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879C7CC-AB3B-0C7B-247D-9FB08B655796}"/>
              </a:ext>
            </a:extLst>
          </p:cNvPr>
          <p:cNvSpPr txBox="1"/>
          <p:nvPr/>
        </p:nvSpPr>
        <p:spPr>
          <a:xfrm>
            <a:off x="2449154" y="1299780"/>
            <a:ext cx="1995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dirty="0">
                <a:solidFill>
                  <a:schemeClr val="tx1"/>
                </a:solidFill>
              </a:rPr>
              <a:t>Historische Vereniging </a:t>
            </a:r>
            <a:br>
              <a:rPr lang="nl-NL" sz="1800" dirty="0">
                <a:solidFill>
                  <a:schemeClr val="tx1"/>
                </a:solidFill>
              </a:rPr>
            </a:br>
            <a:r>
              <a:rPr lang="nl-NL" sz="1800" dirty="0">
                <a:solidFill>
                  <a:schemeClr val="tx1"/>
                </a:solidFill>
              </a:rPr>
              <a:t>Die Gouda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776E9C5-7260-15A0-9FF1-6D5D16053378}"/>
              </a:ext>
            </a:extLst>
          </p:cNvPr>
          <p:cNvSpPr txBox="1"/>
          <p:nvPr/>
        </p:nvSpPr>
        <p:spPr>
          <a:xfrm>
            <a:off x="4572000" y="1420310"/>
            <a:ext cx="198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dirty="0">
                <a:solidFill>
                  <a:schemeClr val="tx1"/>
                </a:solidFill>
              </a:rPr>
              <a:t>Streekarchief Midden-Holland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6775DF7-20C4-A9CD-D7FC-9364B5DBCFD1}"/>
              </a:ext>
            </a:extLst>
          </p:cNvPr>
          <p:cNvSpPr txBox="1"/>
          <p:nvPr/>
        </p:nvSpPr>
        <p:spPr>
          <a:xfrm>
            <a:off x="646314" y="110686"/>
            <a:ext cx="1714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Gouda </a:t>
            </a:r>
            <a:br>
              <a:rPr lang="nl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nl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Tijdmachine</a:t>
            </a:r>
            <a:endParaRPr lang="nl-NL" sz="1800" dirty="0"/>
          </a:p>
        </p:txBody>
      </p:sp>
    </p:spTree>
  </p:cSld>
  <p:clrMapOvr>
    <a:masterClrMapping/>
  </p:clrMapOvr>
  <p:transition spd="slow" advClick="0" advTm="10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>
            <a:spLocks noGrp="1"/>
          </p:cNvSpPr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M</a:t>
            </a:r>
            <a:r>
              <a:rPr lang="nl" dirty="0"/>
              <a:t>et vele vrijwilligers</a:t>
            </a:r>
            <a:endParaRPr dirty="0"/>
          </a:p>
        </p:txBody>
      </p:sp>
      <p:pic>
        <p:nvPicPr>
          <p:cNvPr id="144" name="Google Shape;144;p2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4911"/>
            <a:ext cx="9144003" cy="303163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45" name="Google Shape;145;p23"/>
          <p:cNvSpPr txBox="1"/>
          <p:nvPr/>
        </p:nvSpPr>
        <p:spPr>
          <a:xfrm>
            <a:off x="6794500" y="4374450"/>
            <a:ext cx="205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Open Sans"/>
                <a:ea typeface="Open Sans"/>
                <a:cs typeface="Open Sans"/>
                <a:sym typeface="Open Sans"/>
              </a:rPr>
              <a:t>……            GTM cafés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6" name="Google Shape;146;p23"/>
          <p:cNvSpPr txBox="1"/>
          <p:nvPr/>
        </p:nvSpPr>
        <p:spPr>
          <a:xfrm>
            <a:off x="314675" y="4374450"/>
            <a:ext cx="6766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Open Sans"/>
                <a:ea typeface="Open Sans"/>
                <a:cs typeface="Open Sans"/>
                <a:sym typeface="Open Sans"/>
              </a:rPr>
              <a:t>Scannen/fotograferen/transcriberen/indexeren/controleren archiefbronnen</a:t>
            </a:r>
            <a:endParaRPr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A2DB222-515F-63FA-8E50-C0559EA8CCA2}"/>
              </a:ext>
            </a:extLst>
          </p:cNvPr>
          <p:cNvSpPr txBox="1"/>
          <p:nvPr/>
        </p:nvSpPr>
        <p:spPr>
          <a:xfrm>
            <a:off x="646314" y="110686"/>
            <a:ext cx="1714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Gouda </a:t>
            </a:r>
            <a:br>
              <a:rPr lang="nl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nl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Tijdmachine</a:t>
            </a:r>
            <a:endParaRPr lang="nl-NL" sz="1800" dirty="0"/>
          </a:p>
        </p:txBody>
      </p:sp>
    </p:spTree>
  </p:cSld>
  <p:clrMapOvr>
    <a:masterClrMapping/>
  </p:clrMapOvr>
  <p:transition spd="slow" advClick="0" advTm="10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 txBox="1"/>
          <p:nvPr/>
        </p:nvSpPr>
        <p:spPr>
          <a:xfrm>
            <a:off x="247575" y="4499725"/>
            <a:ext cx="748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Open Sans"/>
                <a:ea typeface="Open Sans"/>
                <a:cs typeface="Open Sans"/>
                <a:sym typeface="Open Sans"/>
              </a:rPr>
              <a:t>Het crowd-sourcingsplatform van de Gouda Tijdmachine heet Vele Panden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6" name="Google Shape;156;p24"/>
          <p:cNvSpPr txBox="1">
            <a:spLocks noGrp="1"/>
          </p:cNvSpPr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O</a:t>
            </a:r>
            <a:r>
              <a:rPr lang="nl" dirty="0"/>
              <a:t>nline meehelpen via Vele Panden</a:t>
            </a:r>
            <a:endParaRPr dirty="0"/>
          </a:p>
        </p:txBody>
      </p:sp>
      <p:pic>
        <p:nvPicPr>
          <p:cNvPr id="158" name="Google Shape;158;p2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71468"/>
            <a:ext cx="10485766" cy="427544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96A3E509-2AEE-59E3-03E7-14D12EDB66EF}"/>
              </a:ext>
            </a:extLst>
          </p:cNvPr>
          <p:cNvSpPr txBox="1"/>
          <p:nvPr/>
        </p:nvSpPr>
        <p:spPr>
          <a:xfrm>
            <a:off x="646314" y="110686"/>
            <a:ext cx="1714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Gouda </a:t>
            </a:r>
            <a:br>
              <a:rPr lang="nl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nl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Tijdmachine</a:t>
            </a: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2017223768"/>
      </p:ext>
    </p:extLst>
  </p:cSld>
  <p:clrMapOvr>
    <a:masterClrMapping/>
  </p:clrMapOvr>
  <p:transition spd="slow" advClick="0" advTm="10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>
            <a:spLocks noGrp="1"/>
          </p:cNvSpPr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O</a:t>
            </a:r>
            <a:r>
              <a:rPr lang="nl" dirty="0"/>
              <a:t>nline meehelpen via Vele Panden</a:t>
            </a:r>
            <a:endParaRPr dirty="0"/>
          </a:p>
        </p:txBody>
      </p:sp>
      <p:sp>
        <p:nvSpPr>
          <p:cNvPr id="157" name="Google Shape;157;p24"/>
          <p:cNvSpPr txBox="1"/>
          <p:nvPr/>
        </p:nvSpPr>
        <p:spPr>
          <a:xfrm>
            <a:off x="514350" y="5429250"/>
            <a:ext cx="406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9" name="Google Shape;159;p2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22" t="17161" r="5192" b="5572"/>
          <a:stretch/>
        </p:blipFill>
        <p:spPr>
          <a:xfrm>
            <a:off x="0" y="1004219"/>
            <a:ext cx="10925750" cy="430341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97309A7B-CB31-D42E-13D1-3B1AF5212C25}"/>
              </a:ext>
            </a:extLst>
          </p:cNvPr>
          <p:cNvSpPr txBox="1"/>
          <p:nvPr/>
        </p:nvSpPr>
        <p:spPr>
          <a:xfrm>
            <a:off x="646314" y="110686"/>
            <a:ext cx="1714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Gouda </a:t>
            </a:r>
            <a:br>
              <a:rPr lang="nl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nl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Tijdmachine</a:t>
            </a: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3897350433"/>
      </p:ext>
    </p:extLst>
  </p:cSld>
  <p:clrMapOvr>
    <a:masterClrMapping/>
  </p:clrMapOvr>
  <p:transition spd="slow" advClick="0" advTm="10000">
    <p:fade/>
  </p:transition>
</p:sld>
</file>

<file path=ppt/theme/theme1.xml><?xml version="1.0" encoding="utf-8"?>
<a:theme xmlns:a="http://schemas.openxmlformats.org/drawingml/2006/main" name="Gouda Tijdmachine">
  <a:themeElements>
    <a:clrScheme name="Tropic">
      <a:dk1>
        <a:srgbClr val="3991B1"/>
      </a:dk1>
      <a:lt1>
        <a:srgbClr val="CAE8F3"/>
      </a:lt1>
      <a:dk2>
        <a:srgbClr val="FFFFFF"/>
      </a:dk2>
      <a:lt2>
        <a:srgbClr val="B3A77D"/>
      </a:lt2>
      <a:accent1>
        <a:srgbClr val="D12929"/>
      </a:accent1>
      <a:accent2>
        <a:srgbClr val="F2DEDE"/>
      </a:accent2>
      <a:accent3>
        <a:srgbClr val="DFF0D8"/>
      </a:accent3>
      <a:accent4>
        <a:srgbClr val="543B3B"/>
      </a:accent4>
      <a:accent5>
        <a:srgbClr val="666666"/>
      </a:accent5>
      <a:accent6>
        <a:srgbClr val="EBEBEB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300</Words>
  <Application>Microsoft Office PowerPoint</Application>
  <PresentationFormat>Diavoorstelling (16:9)</PresentationFormat>
  <Paragraphs>46</Paragraphs>
  <Slides>24</Slides>
  <Notes>24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31" baseType="lpstr">
      <vt:lpstr>Open Sans Medium</vt:lpstr>
      <vt:lpstr>Roboto</vt:lpstr>
      <vt:lpstr>Open Sans</vt:lpstr>
      <vt:lpstr>Open Sans SemiBold</vt:lpstr>
      <vt:lpstr>Arial</vt:lpstr>
      <vt:lpstr>Open Sans Light</vt:lpstr>
      <vt:lpstr>Gouda Tijdmachine</vt:lpstr>
      <vt:lpstr>Gouda Tijdmachine</vt:lpstr>
      <vt:lpstr>PowerPoint-presentatie</vt:lpstr>
      <vt:lpstr>Introductie </vt:lpstr>
      <vt:lpstr>Maquette 1562</vt:lpstr>
      <vt:lpstr>Gestart door enthousiastelingen …</vt:lpstr>
      <vt:lpstr>Nu een samenwerkingsverband</vt:lpstr>
      <vt:lpstr>Met vele vrijwilligers</vt:lpstr>
      <vt:lpstr>Online meehelpen via Vele Panden</vt:lpstr>
      <vt:lpstr>Online meehelpen via Vele Panden</vt:lpstr>
      <vt:lpstr>Huisonderzoek "Kleijweg 7"</vt:lpstr>
      <vt:lpstr>Huisonderzoek "Kleijweg 7"</vt:lpstr>
      <vt:lpstr>Huisonderzoek "Kleijweg 7"</vt:lpstr>
      <vt:lpstr>Huisonderzoek "Kleijweg 7"</vt:lpstr>
      <vt:lpstr>Apparaat Matthijs</vt:lpstr>
      <vt:lpstr>Hofstedegeld</vt:lpstr>
      <vt:lpstr>Gouwedepot: 9,5 km archief</vt:lpstr>
      <vt:lpstr>PowerPoint-presentatie</vt:lpstr>
      <vt:lpstr>PowerPoint-presentatie</vt:lpstr>
      <vt:lpstr>PowerPoint-presentatie</vt:lpstr>
      <vt:lpstr>PowerPoint-presentatie</vt:lpstr>
      <vt:lpstr>PowerPoint-presentatie</vt:lpstr>
      <vt:lpstr>Onderzoek en producten</vt:lpstr>
      <vt:lpstr>Onderzoek en producten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Gouda Tijdmachine</dc:title>
  <dc:creator>Bob Coret</dc:creator>
  <cp:lastModifiedBy>Bob Coret</cp:lastModifiedBy>
  <cp:revision>2</cp:revision>
  <dcterms:modified xsi:type="dcterms:W3CDTF">2023-07-22T13:31:13Z</dcterms:modified>
</cp:coreProperties>
</file>